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73" r:id="rId7"/>
    <p:sldId id="274" r:id="rId8"/>
    <p:sldId id="275" r:id="rId9"/>
    <p:sldId id="276" r:id="rId10"/>
    <p:sldId id="277" r:id="rId11"/>
    <p:sldId id="272" r:id="rId12"/>
    <p:sldId id="279" r:id="rId13"/>
    <p:sldId id="280" r:id="rId14"/>
    <p:sldId id="281" r:id="rId15"/>
    <p:sldId id="282" r:id="rId16"/>
    <p:sldId id="283" r:id="rId17"/>
    <p:sldId id="284" r:id="rId18"/>
  </p:sldIdLst>
  <p:sldSz cx="9144000" cy="5143500" type="screen16x9"/>
  <p:notesSz cx="6858000" cy="9144000"/>
  <p:embeddedFontLst>
    <p:embeddedFont>
      <p:font typeface="Franklin Gothic" panose="020B0603020102020204" pitchFamily="34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/>
    <p:restoredTop sz="94694"/>
  </p:normalViewPr>
  <p:slideViewPr>
    <p:cSldViewPr snapToGrid="0">
      <p:cViewPr varScale="1">
        <p:scale>
          <a:sx n="161" d="100"/>
          <a:sy n="161" d="100"/>
        </p:scale>
        <p:origin x="64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201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354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68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855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45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5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3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71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45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5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54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6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86375" y="22297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1A2835"/>
                </a:solidFill>
              </a:rPr>
              <a:t>DS 2003: Communicating with Data</a:t>
            </a:r>
            <a:endParaRPr sz="40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341225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1A2835"/>
                </a:solidFill>
              </a:rPr>
              <a:t>Fall 2022</a:t>
            </a:r>
            <a:endParaRPr sz="16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802250" y="31991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Base 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Default plotting functions like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1600" b="0" dirty="0">
                <a:solidFill>
                  <a:srgbClr val="1A2835"/>
                </a:solidFill>
              </a:rPr>
              <a:t>and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hist()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Scatterplot: engine displacement by highway miles per gallon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3E9486C-2D66-8296-BBB2-0E26767A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04" y="1927472"/>
            <a:ext cx="5859880" cy="32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ggplot2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Ggplot2 is a system for declaratively creating graphics base on The Grammar of Graphics</a:t>
            </a:r>
            <a:endParaRPr lang="en-US" sz="1600" b="0" dirty="0">
              <a:solidFill>
                <a:srgbClr val="1A28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8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ggplot2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DF1DAED-EEF5-9B2B-7EFC-E96E4D61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755" y="1122488"/>
            <a:ext cx="6377664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7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 err="1">
                <a:solidFill>
                  <a:srgbClr val="1A2835"/>
                </a:solidFill>
              </a:rPr>
              <a:t>plotly</a:t>
            </a:r>
            <a:endParaRPr lang="en-US" sz="3220" dirty="0">
              <a:solidFill>
                <a:srgbClr val="1A2835"/>
              </a:solidFill>
            </a:endParaRP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 err="1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en-US" sz="1600" b="0" dirty="0">
                <a:solidFill>
                  <a:srgbClr val="1A2835"/>
                </a:solidFill>
              </a:rPr>
              <a:t> is an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</a:rPr>
              <a:t> package for creating interactive web-based graphs</a:t>
            </a:r>
            <a:endParaRPr lang="en-US" sz="1600" b="0" dirty="0">
              <a:solidFill>
                <a:srgbClr val="1A28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2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Shiny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1137984"/>
            <a:ext cx="7197388" cy="178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</a:t>
            </a: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 is an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 package that makes it easy to build interactive web applications straight from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sz="1600" b="0" dirty="0">
              <a:solidFill>
                <a:srgbClr val="1A2835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Example:  </a:t>
            </a:r>
            <a:r>
              <a:rPr lang="en-US" sz="1600" b="0" dirty="0"/>
              <a:t>https://</a:t>
            </a:r>
            <a:r>
              <a:rPr lang="en-US" sz="1600" b="0" dirty="0" err="1"/>
              <a:t>youmi.shinyapps.io</a:t>
            </a:r>
            <a:r>
              <a:rPr lang="en-US" sz="1600" b="0" dirty="0"/>
              <a:t>/</a:t>
            </a:r>
            <a:r>
              <a:rPr lang="en-US" sz="1600" b="0" dirty="0" err="1"/>
              <a:t>curobustml</a:t>
            </a:r>
            <a:r>
              <a:rPr lang="en-US" sz="1600" b="0" dirty="0"/>
              <a:t>/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/>
              <a:t>Examples: https://</a:t>
            </a:r>
            <a:r>
              <a:rPr lang="en-US" sz="1600" b="0" dirty="0" err="1"/>
              <a:t>shiny.rstudio.com</a:t>
            </a:r>
            <a:r>
              <a:rPr lang="en-US" sz="1600" b="0" dirty="0"/>
              <a:t>/gallery/</a:t>
            </a:r>
          </a:p>
        </p:txBody>
      </p:sp>
    </p:spTree>
    <p:extLst>
      <p:ext uri="{BB962C8B-B14F-4D97-AF65-F5344CB8AC3E}">
        <p14:creationId xmlns:p14="http://schemas.microsoft.com/office/powerpoint/2010/main" val="285997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Instructor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Maecenas </a:t>
            </a:r>
            <a:r>
              <a:rPr lang="en-US" sz="2020" b="0" dirty="0" err="1">
                <a:solidFill>
                  <a:srgbClr val="1A2835"/>
                </a:solidFill>
              </a:rPr>
              <a:t>faucibus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 err="1">
                <a:solidFill>
                  <a:srgbClr val="1A2835"/>
                </a:solidFill>
              </a:rPr>
              <a:t>Mollis</a:t>
            </a:r>
            <a:r>
              <a:rPr lang="en-US" sz="2020" b="0" dirty="0">
                <a:solidFill>
                  <a:srgbClr val="1A2835"/>
                </a:solidFill>
              </a:rPr>
              <a:t> </a:t>
            </a:r>
            <a:r>
              <a:rPr lang="en-US" sz="2020" b="0" dirty="0" err="1">
                <a:solidFill>
                  <a:srgbClr val="1A2835"/>
                </a:solidFill>
              </a:rPr>
              <a:t>interdum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Cras </a:t>
            </a:r>
            <a:r>
              <a:rPr lang="en-US" sz="2020" b="0" dirty="0" err="1">
                <a:solidFill>
                  <a:srgbClr val="1A2835"/>
                </a:solidFill>
              </a:rPr>
              <a:t>mattis</a:t>
            </a:r>
            <a:r>
              <a:rPr lang="en-US" sz="2020" b="0" dirty="0">
                <a:solidFill>
                  <a:srgbClr val="1A2835"/>
                </a:solidFill>
              </a:rPr>
              <a:t> </a:t>
            </a:r>
            <a:r>
              <a:rPr lang="en-US" sz="2020" b="0" dirty="0" err="1">
                <a:solidFill>
                  <a:srgbClr val="1A2835"/>
                </a:solidFill>
              </a:rPr>
              <a:t>consectetur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Purus sit fermentum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Cras </a:t>
            </a:r>
            <a:r>
              <a:rPr lang="en-US" sz="2020" b="0" dirty="0" err="1">
                <a:solidFill>
                  <a:srgbClr val="1A2835"/>
                </a:solidFill>
              </a:rPr>
              <a:t>justo</a:t>
            </a:r>
            <a:r>
              <a:rPr lang="en-US" sz="2020" b="0" dirty="0">
                <a:solidFill>
                  <a:srgbClr val="1A2835"/>
                </a:solidFill>
              </a:rPr>
              <a:t> </a:t>
            </a:r>
            <a:r>
              <a:rPr lang="en-US" sz="2020" b="0" dirty="0" err="1">
                <a:solidFill>
                  <a:srgbClr val="1A2835"/>
                </a:solidFill>
              </a:rPr>
              <a:t>odio</a:t>
            </a:r>
            <a:endParaRPr lang="en-US" sz="2020" b="0" dirty="0">
              <a:solidFill>
                <a:srgbClr val="1A283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Maecenas </a:t>
            </a:r>
            <a:r>
              <a:rPr lang="en-US" sz="2020" b="0" dirty="0" err="1">
                <a:solidFill>
                  <a:srgbClr val="1A2835"/>
                </a:solidFill>
              </a:rPr>
              <a:t>faucibus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 err="1">
                <a:solidFill>
                  <a:srgbClr val="1A2835"/>
                </a:solidFill>
              </a:rPr>
              <a:t>Mollis</a:t>
            </a:r>
            <a:r>
              <a:rPr lang="en-US" sz="2020" b="0" dirty="0">
                <a:solidFill>
                  <a:srgbClr val="1A2835"/>
                </a:solidFill>
              </a:rPr>
              <a:t> </a:t>
            </a:r>
            <a:r>
              <a:rPr lang="en-US" sz="2020" b="0" dirty="0" err="1">
                <a:solidFill>
                  <a:srgbClr val="1A2835"/>
                </a:solidFill>
              </a:rPr>
              <a:t>interdum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Cras </a:t>
            </a:r>
            <a:r>
              <a:rPr lang="en-US" sz="2020" b="0" dirty="0" err="1">
                <a:solidFill>
                  <a:srgbClr val="1A2835"/>
                </a:solidFill>
              </a:rPr>
              <a:t>mattis</a:t>
            </a:r>
            <a:r>
              <a:rPr lang="en-US" sz="2020" b="0" dirty="0">
                <a:solidFill>
                  <a:srgbClr val="1A2835"/>
                </a:solidFill>
              </a:rPr>
              <a:t> </a:t>
            </a:r>
            <a:r>
              <a:rPr lang="en-US" sz="2020" b="0" dirty="0" err="1">
                <a:solidFill>
                  <a:srgbClr val="1A2835"/>
                </a:solidFill>
              </a:rPr>
              <a:t>consectetur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Purus sit fermentum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Cras </a:t>
            </a:r>
            <a:r>
              <a:rPr lang="en-US" sz="2020" b="0" dirty="0" err="1">
                <a:solidFill>
                  <a:srgbClr val="1A2835"/>
                </a:solidFill>
              </a:rPr>
              <a:t>justo</a:t>
            </a:r>
            <a:r>
              <a:rPr lang="en-US" sz="2020" b="0" dirty="0">
                <a:solidFill>
                  <a:srgbClr val="1A2835"/>
                </a:solidFill>
              </a:rPr>
              <a:t> </a:t>
            </a:r>
            <a:r>
              <a:rPr lang="en-US" sz="2020" b="0" dirty="0" err="1">
                <a:solidFill>
                  <a:srgbClr val="1A2835"/>
                </a:solidFill>
              </a:rPr>
              <a:t>odio</a:t>
            </a: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7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Introduce Yourself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Major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Year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Pre-class Survey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Please complete by August 28th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9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Course Structure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Syllabus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Grading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Expectations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6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R/R Studio Install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4" y="1556250"/>
            <a:ext cx="6290497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Detailed instructions were sent out last week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9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86375" y="2248500"/>
            <a:ext cx="7773300" cy="4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dirty="0">
                <a:solidFill>
                  <a:srgbClr val="1A2835"/>
                </a:solidFill>
              </a:rPr>
              <a:t>Specific R Packages We Will Cover</a:t>
            </a:r>
            <a:endParaRPr sz="2020" dirty="0">
              <a:solidFill>
                <a:srgbClr val="1A2835"/>
              </a:solidFill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39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916261"/>
            <a:ext cx="6290497" cy="181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mpg data from ggplot2 package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This dataset contains fuel economy data from 1999 to 2008 for 38 popular models of cars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Data from with 234 rows and 11 variables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For more info about mpg data, use ?mpg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B27D7F7-74AD-9DA5-B3E9-71DB3D7FE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62" y="2728890"/>
            <a:ext cx="6621476" cy="23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5568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B7043-6F38-44B6-8527-5D91AD503A81}">
  <ds:schemaRefs>
    <ds:schemaRef ds:uri="http://schemas.microsoft.com/office/2006/metadata/properties"/>
    <ds:schemaRef ds:uri="http://schemas.microsoft.com/office/infopath/2007/PartnerControls"/>
    <ds:schemaRef ds:uri="2ce3ef8a-6422-4f30-a28b-b1df238c3260"/>
    <ds:schemaRef ds:uri="035046a3-0870-4de8-a2b6-ab45b5587666"/>
  </ds:schemaRefs>
</ds:datastoreItem>
</file>

<file path=customXml/itemProps2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218</Words>
  <Application>Microsoft Macintosh PowerPoint</Application>
  <PresentationFormat>On-screen Show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Franklin Gothic Book</vt:lpstr>
      <vt:lpstr>Arial</vt:lpstr>
      <vt:lpstr>Franklin Gothic</vt:lpstr>
      <vt:lpstr>Courier New</vt:lpstr>
      <vt:lpstr>SDS UVA Slide Deck</vt:lpstr>
      <vt:lpstr>DS 2003: Communicating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R Packages We Will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Kupperman, Natalie (nak5dy)</cp:lastModifiedBy>
  <cp:revision>4</cp:revision>
  <dcterms:modified xsi:type="dcterms:W3CDTF">2022-07-13T19:36:19Z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